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64" r:id="rId5"/>
    <p:sldId id="270" r:id="rId6"/>
    <p:sldId id="271" r:id="rId7"/>
    <p:sldId id="258" r:id="rId8"/>
    <p:sldId id="265" r:id="rId9"/>
    <p:sldId id="280" r:id="rId10"/>
    <p:sldId id="276" r:id="rId11"/>
    <p:sldId id="259" r:id="rId12"/>
    <p:sldId id="281" r:id="rId13"/>
    <p:sldId id="277" r:id="rId14"/>
    <p:sldId id="261" r:id="rId15"/>
    <p:sldId id="279" r:id="rId16"/>
    <p:sldId id="274" r:id="rId17"/>
    <p:sldId id="275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F00"/>
    <a:srgbClr val="FEF1E4"/>
    <a:srgbClr val="FEF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1DA35-E0C8-4520-A5F6-273B8EFD182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821C22F-CD32-421E-BBD3-C2638EA87EB5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Vector</a:t>
          </a:r>
          <a:endParaRPr lang="fr-FR" dirty="0">
            <a:solidFill>
              <a:schemeClr val="tx1"/>
            </a:solidFill>
          </a:endParaRPr>
        </a:p>
      </dgm:t>
    </dgm:pt>
    <dgm:pt modelId="{42B9CBE5-175A-4F09-A08D-E57190F753E0}" type="parTrans" cxnId="{C1D3ABF8-5064-4242-9DA3-3151E293714D}">
      <dgm:prSet/>
      <dgm:spPr/>
      <dgm:t>
        <a:bodyPr/>
        <a:lstStyle/>
        <a:p>
          <a:endParaRPr lang="fr-FR"/>
        </a:p>
      </dgm:t>
    </dgm:pt>
    <dgm:pt modelId="{FB9B8F5E-8A97-43EA-9202-6B2EAA553D5D}" type="sibTrans" cxnId="{C1D3ABF8-5064-4242-9DA3-3151E293714D}">
      <dgm:prSet/>
      <dgm:spPr/>
      <dgm:t>
        <a:bodyPr/>
        <a:lstStyle/>
        <a:p>
          <a:endParaRPr lang="fr-FR"/>
        </a:p>
      </dgm:t>
    </dgm:pt>
    <dgm:pt modelId="{C07592A1-866F-47BD-89B5-6232F6DCB99B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AlgoGen</a:t>
          </a:r>
          <a:endParaRPr lang="fr-FR" dirty="0">
            <a:solidFill>
              <a:schemeClr val="tx1"/>
            </a:solidFill>
          </a:endParaRPr>
        </a:p>
      </dgm:t>
    </dgm:pt>
    <dgm:pt modelId="{846A78D5-2DE0-408E-913D-6B132BBF808D}" type="parTrans" cxnId="{CFD17707-BCB2-4D9C-AFA0-D4290A03D585}">
      <dgm:prSet/>
      <dgm:spPr/>
      <dgm:t>
        <a:bodyPr/>
        <a:lstStyle/>
        <a:p>
          <a:endParaRPr lang="fr-FR"/>
        </a:p>
      </dgm:t>
    </dgm:pt>
    <dgm:pt modelId="{FA9A3BDD-7174-4BB5-A543-3F1FA2A6CD90}" type="sibTrans" cxnId="{CFD17707-BCB2-4D9C-AFA0-D4290A03D585}">
      <dgm:prSet/>
      <dgm:spPr/>
      <dgm:t>
        <a:bodyPr/>
        <a:lstStyle/>
        <a:p>
          <a:endParaRPr lang="fr-FR"/>
        </a:p>
      </dgm:t>
    </dgm:pt>
    <dgm:pt modelId="{86DC1CCE-B603-452D-AE09-162114E62E88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Path</a:t>
          </a:r>
        </a:p>
      </dgm:t>
    </dgm:pt>
    <dgm:pt modelId="{576779EC-F6D6-4BE5-8565-362B1D48474C}" type="parTrans" cxnId="{F6B87CA4-2255-4439-8227-70818D561B55}">
      <dgm:prSet/>
      <dgm:spPr/>
      <dgm:t>
        <a:bodyPr/>
        <a:lstStyle/>
        <a:p>
          <a:endParaRPr lang="fr-FR"/>
        </a:p>
      </dgm:t>
    </dgm:pt>
    <dgm:pt modelId="{6531B0F7-BF56-469A-95E0-1FB5B4C54F0C}" type="sibTrans" cxnId="{F6B87CA4-2255-4439-8227-70818D561B55}">
      <dgm:prSet/>
      <dgm:spPr/>
      <dgm:t>
        <a:bodyPr/>
        <a:lstStyle/>
        <a:p>
          <a:endParaRPr lang="fr-FR"/>
        </a:p>
      </dgm:t>
    </dgm:pt>
    <dgm:pt modelId="{37C5F737-61A2-4F8D-949E-A394F95A523A}" type="pres">
      <dgm:prSet presAssocID="{D831DA35-E0C8-4520-A5F6-273B8EFD1823}" presName="Name0" presStyleCnt="0">
        <dgm:presLayoutVars>
          <dgm:dir/>
          <dgm:animLvl val="lvl"/>
          <dgm:resizeHandles val="exact"/>
        </dgm:presLayoutVars>
      </dgm:prSet>
      <dgm:spPr/>
    </dgm:pt>
    <dgm:pt modelId="{87F82858-2845-4944-BD15-4D80F24678DA}" type="pres">
      <dgm:prSet presAssocID="{C821C22F-CD32-421E-BBD3-C2638EA87E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3A624D-4A67-4094-99BB-6F7B35371B07}" type="pres">
      <dgm:prSet presAssocID="{FB9B8F5E-8A97-43EA-9202-6B2EAA553D5D}" presName="parTxOnlySpace" presStyleCnt="0"/>
      <dgm:spPr/>
    </dgm:pt>
    <dgm:pt modelId="{8944F982-910F-46B6-94C5-4182B7A2FAC6}" type="pres">
      <dgm:prSet presAssocID="{C07592A1-866F-47BD-89B5-6232F6DCB99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B82FF47-A269-4D8E-A19E-D346FCDAA8BA}" type="pres">
      <dgm:prSet presAssocID="{FA9A3BDD-7174-4BB5-A543-3F1FA2A6CD90}" presName="parTxOnlySpace" presStyleCnt="0"/>
      <dgm:spPr/>
    </dgm:pt>
    <dgm:pt modelId="{15E5E25B-2759-4D30-81E2-AD797271A2CB}" type="pres">
      <dgm:prSet presAssocID="{86DC1CCE-B603-452D-AE09-162114E62E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FD17707-BCB2-4D9C-AFA0-D4290A03D585}" srcId="{D831DA35-E0C8-4520-A5F6-273B8EFD1823}" destId="{C07592A1-866F-47BD-89B5-6232F6DCB99B}" srcOrd="1" destOrd="0" parTransId="{846A78D5-2DE0-408E-913D-6B132BBF808D}" sibTransId="{FA9A3BDD-7174-4BB5-A543-3F1FA2A6CD90}"/>
    <dgm:cxn modelId="{6D52F918-566E-4884-B4A1-F8C0FED5DD38}" type="presOf" srcId="{C821C22F-CD32-421E-BBD3-C2638EA87EB5}" destId="{87F82858-2845-4944-BD15-4D80F24678DA}" srcOrd="0" destOrd="0" presId="urn:microsoft.com/office/officeart/2005/8/layout/chevron1"/>
    <dgm:cxn modelId="{35128728-B36A-42B7-B9F3-50DFFD316B54}" type="presOf" srcId="{D831DA35-E0C8-4520-A5F6-273B8EFD1823}" destId="{37C5F737-61A2-4F8D-949E-A394F95A523A}" srcOrd="0" destOrd="0" presId="urn:microsoft.com/office/officeart/2005/8/layout/chevron1"/>
    <dgm:cxn modelId="{E5001A67-8B00-47D4-9613-0BDF5450A8AD}" type="presOf" srcId="{C07592A1-866F-47BD-89B5-6232F6DCB99B}" destId="{8944F982-910F-46B6-94C5-4182B7A2FAC6}" srcOrd="0" destOrd="0" presId="urn:microsoft.com/office/officeart/2005/8/layout/chevron1"/>
    <dgm:cxn modelId="{66AFF955-3A50-44AC-8A62-B2479229DD86}" type="presOf" srcId="{86DC1CCE-B603-452D-AE09-162114E62E88}" destId="{15E5E25B-2759-4D30-81E2-AD797271A2CB}" srcOrd="0" destOrd="0" presId="urn:microsoft.com/office/officeart/2005/8/layout/chevron1"/>
    <dgm:cxn modelId="{F6B87CA4-2255-4439-8227-70818D561B55}" srcId="{D831DA35-E0C8-4520-A5F6-273B8EFD1823}" destId="{86DC1CCE-B603-452D-AE09-162114E62E88}" srcOrd="2" destOrd="0" parTransId="{576779EC-F6D6-4BE5-8565-362B1D48474C}" sibTransId="{6531B0F7-BF56-469A-95E0-1FB5B4C54F0C}"/>
    <dgm:cxn modelId="{C1D3ABF8-5064-4242-9DA3-3151E293714D}" srcId="{D831DA35-E0C8-4520-A5F6-273B8EFD1823}" destId="{C821C22F-CD32-421E-BBD3-C2638EA87EB5}" srcOrd="0" destOrd="0" parTransId="{42B9CBE5-175A-4F09-A08D-E57190F753E0}" sibTransId="{FB9B8F5E-8A97-43EA-9202-6B2EAA553D5D}"/>
    <dgm:cxn modelId="{50A74106-D428-4DB0-8089-C2DB4FAA0D44}" type="presParOf" srcId="{37C5F737-61A2-4F8D-949E-A394F95A523A}" destId="{87F82858-2845-4944-BD15-4D80F24678DA}" srcOrd="0" destOrd="0" presId="urn:microsoft.com/office/officeart/2005/8/layout/chevron1"/>
    <dgm:cxn modelId="{54C3BBF5-96DB-4E0D-9F7B-95BDD88D9C61}" type="presParOf" srcId="{37C5F737-61A2-4F8D-949E-A394F95A523A}" destId="{B93A624D-4A67-4094-99BB-6F7B35371B07}" srcOrd="1" destOrd="0" presId="urn:microsoft.com/office/officeart/2005/8/layout/chevron1"/>
    <dgm:cxn modelId="{17E4E12D-8F71-4C7F-89FE-C4CEFA36458D}" type="presParOf" srcId="{37C5F737-61A2-4F8D-949E-A394F95A523A}" destId="{8944F982-910F-46B6-94C5-4182B7A2FAC6}" srcOrd="2" destOrd="0" presId="urn:microsoft.com/office/officeart/2005/8/layout/chevron1"/>
    <dgm:cxn modelId="{3838723D-F0D9-457A-A40E-586728B2C158}" type="presParOf" srcId="{37C5F737-61A2-4F8D-949E-A394F95A523A}" destId="{EB82FF47-A269-4D8E-A19E-D346FCDAA8BA}" srcOrd="3" destOrd="0" presId="urn:microsoft.com/office/officeart/2005/8/layout/chevron1"/>
    <dgm:cxn modelId="{30542C0A-58C5-4D1E-BEF0-62BA9E066212}" type="presParOf" srcId="{37C5F737-61A2-4F8D-949E-A394F95A523A}" destId="{15E5E25B-2759-4D30-81E2-AD797271A2C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82858-2845-4944-BD15-4D80F24678DA}">
      <dsp:nvSpPr>
        <dsp:cNvPr id="0" name=""/>
        <dsp:cNvSpPr/>
      </dsp:nvSpPr>
      <dsp:spPr>
        <a:xfrm>
          <a:off x="1590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Vector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389112" y="1420341"/>
        <a:ext cx="1162566" cy="775043"/>
      </dsp:txXfrm>
    </dsp:sp>
    <dsp:sp modelId="{8944F982-910F-46B6-94C5-4182B7A2FAC6}">
      <dsp:nvSpPr>
        <dsp:cNvPr id="0" name=""/>
        <dsp:cNvSpPr/>
      </dsp:nvSpPr>
      <dsp:spPr>
        <a:xfrm>
          <a:off x="1745439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AlgoGen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2132961" y="1420341"/>
        <a:ext cx="1162566" cy="775043"/>
      </dsp:txXfrm>
    </dsp:sp>
    <dsp:sp modelId="{15E5E25B-2759-4D30-81E2-AD797271A2CB}">
      <dsp:nvSpPr>
        <dsp:cNvPr id="0" name=""/>
        <dsp:cNvSpPr/>
      </dsp:nvSpPr>
      <dsp:spPr>
        <a:xfrm>
          <a:off x="3489287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chemeClr val="tx1"/>
              </a:solidFill>
            </a:rPr>
            <a:t>Path</a:t>
          </a:r>
        </a:p>
      </dsp:txBody>
      <dsp:txXfrm>
        <a:off x="3876809" y="1420341"/>
        <a:ext cx="1162566" cy="77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7223355" cy="2387600"/>
          </a:xfrm>
        </p:spPr>
        <p:txBody>
          <a:bodyPr>
            <a:normAutofit/>
          </a:bodyPr>
          <a:lstStyle/>
          <a:p>
            <a:r>
              <a:rPr lang="fr-FR" dirty="0"/>
              <a:t>Algorithme génétique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0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6" y="3876024"/>
            <a:ext cx="8525424" cy="29398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9841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870201" cy="76661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 des chromosomes de l’individu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404090" y="2720333"/>
            <a:ext cx="916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2919844" y="3364361"/>
            <a:ext cx="801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:</a:t>
            </a:r>
            <a:r>
              <a:rPr lang="fr-FR" dirty="0"/>
              <a:t> </a:t>
            </a:r>
            <a:r>
              <a:rPr lang="fr-FR" sz="2400" dirty="0" err="1"/>
              <a:t>X_finale</a:t>
            </a:r>
            <a:r>
              <a:rPr lang="fr-FR" sz="2400" dirty="0"/>
              <a:t> = X + b(distance caractéristique </a:t>
            </a:r>
            <a:r>
              <a:rPr lang="fr-FR" sz="2400" dirty="0" err="1"/>
              <a:t>inter-individu</a:t>
            </a:r>
            <a:r>
              <a:rPr lang="fr-FR" sz="2400" dirty="0"/>
              <a:t>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8222211" y="3862565"/>
            <a:ext cx="467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 est un opérateur de bruit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A75E5A-9045-4C18-8D7E-29A076482D06}"/>
              </a:ext>
            </a:extLst>
          </p:cNvPr>
          <p:cNvSpPr txBox="1"/>
          <p:nvPr/>
        </p:nvSpPr>
        <p:spPr>
          <a:xfrm>
            <a:off x="6797671" y="1934194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X_finale</a:t>
            </a:r>
            <a:r>
              <a:rPr lang="fr-FR" sz="3200" dirty="0"/>
              <a:t> = X + b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1" grpId="0"/>
      <p:bldP spid="1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80D-3C5C-41B1-AF18-6B0D4A01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mute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43F4818-268A-4C44-8D3F-870E850132D6}"/>
              </a:ext>
            </a:extLst>
          </p:cNvPr>
          <p:cNvSpPr/>
          <p:nvPr/>
        </p:nvSpPr>
        <p:spPr>
          <a:xfrm>
            <a:off x="283027" y="1197984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64EA0A9-0283-4CA0-A1D8-DA2C8415140B}"/>
              </a:ext>
            </a:extLst>
          </p:cNvPr>
          <p:cNvSpPr/>
          <p:nvPr/>
        </p:nvSpPr>
        <p:spPr>
          <a:xfrm>
            <a:off x="703217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5F330DA-F739-4EA5-9580-C00DA7B9E442}"/>
              </a:ext>
            </a:extLst>
          </p:cNvPr>
          <p:cNvSpPr/>
          <p:nvPr/>
        </p:nvSpPr>
        <p:spPr>
          <a:xfrm>
            <a:off x="2883143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18AC2C-C74F-4847-8AC6-5992B482BC14}"/>
              </a:ext>
            </a:extLst>
          </p:cNvPr>
          <p:cNvSpPr/>
          <p:nvPr/>
        </p:nvSpPr>
        <p:spPr>
          <a:xfrm>
            <a:off x="9354964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2870274-D96B-4333-AC0B-8881615928E9}"/>
              </a:ext>
            </a:extLst>
          </p:cNvPr>
          <p:cNvSpPr/>
          <p:nvPr/>
        </p:nvSpPr>
        <p:spPr>
          <a:xfrm>
            <a:off x="7205481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3EEDE03-2FA5-4886-B91A-B54B730B11C2}"/>
              </a:ext>
            </a:extLst>
          </p:cNvPr>
          <p:cNvSpPr/>
          <p:nvPr/>
        </p:nvSpPr>
        <p:spPr>
          <a:xfrm>
            <a:off x="5055998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6C0B04D-A16E-4871-A1CC-2C7B40A229D5}"/>
              </a:ext>
            </a:extLst>
          </p:cNvPr>
          <p:cNvSpPr/>
          <p:nvPr/>
        </p:nvSpPr>
        <p:spPr>
          <a:xfrm>
            <a:off x="703217" y="2793884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CD10E64-75FB-4D14-8BC2-86E073D8822A}"/>
              </a:ext>
            </a:extLst>
          </p:cNvPr>
          <p:cNvSpPr/>
          <p:nvPr/>
        </p:nvSpPr>
        <p:spPr>
          <a:xfrm>
            <a:off x="2883143" y="280414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79B7476-8BEC-418A-A990-32D82503DD09}"/>
              </a:ext>
            </a:extLst>
          </p:cNvPr>
          <p:cNvSpPr/>
          <p:nvPr/>
        </p:nvSpPr>
        <p:spPr>
          <a:xfrm>
            <a:off x="7228853" y="2793884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9EFA2-C90D-4C4F-A315-F61DA41A9EF4}"/>
              </a:ext>
            </a:extLst>
          </p:cNvPr>
          <p:cNvSpPr/>
          <p:nvPr/>
        </p:nvSpPr>
        <p:spPr>
          <a:xfrm>
            <a:off x="283028" y="4139358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D54D402-DE7C-4A9F-950B-46177C079ADA}"/>
              </a:ext>
            </a:extLst>
          </p:cNvPr>
          <p:cNvSpPr/>
          <p:nvPr/>
        </p:nvSpPr>
        <p:spPr>
          <a:xfrm>
            <a:off x="703217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DA82682-D3DE-4B4B-BE0C-D9501531D900}"/>
              </a:ext>
            </a:extLst>
          </p:cNvPr>
          <p:cNvSpPr/>
          <p:nvPr/>
        </p:nvSpPr>
        <p:spPr>
          <a:xfrm>
            <a:off x="2883143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818568F-4369-42CF-9FF0-68FD4A8A61A8}"/>
              </a:ext>
            </a:extLst>
          </p:cNvPr>
          <p:cNvSpPr/>
          <p:nvPr/>
        </p:nvSpPr>
        <p:spPr>
          <a:xfrm>
            <a:off x="9354964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5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7BBF9E7-222E-40B7-80A3-D35C6A218CC6}"/>
              </a:ext>
            </a:extLst>
          </p:cNvPr>
          <p:cNvSpPr/>
          <p:nvPr/>
        </p:nvSpPr>
        <p:spPr>
          <a:xfrm>
            <a:off x="7205481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B68F4B2-5DD0-44ED-AA6C-00D39AB0DAE3}"/>
              </a:ext>
            </a:extLst>
          </p:cNvPr>
          <p:cNvSpPr/>
          <p:nvPr/>
        </p:nvSpPr>
        <p:spPr>
          <a:xfrm>
            <a:off x="5055998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1411FB4-028F-4961-82C7-C1C89D85C27E}"/>
              </a:ext>
            </a:extLst>
          </p:cNvPr>
          <p:cNvSpPr/>
          <p:nvPr/>
        </p:nvSpPr>
        <p:spPr>
          <a:xfrm>
            <a:off x="703217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DDAA6C2-2846-4098-91AC-2E73081B17F4}"/>
              </a:ext>
            </a:extLst>
          </p:cNvPr>
          <p:cNvSpPr/>
          <p:nvPr/>
        </p:nvSpPr>
        <p:spPr>
          <a:xfrm>
            <a:off x="2883143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C1F2480-086A-477A-AEFE-94E1C113407E}"/>
              </a:ext>
            </a:extLst>
          </p:cNvPr>
          <p:cNvSpPr/>
          <p:nvPr/>
        </p:nvSpPr>
        <p:spPr>
          <a:xfrm>
            <a:off x="7205481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ECE480-900D-4433-BB65-B1D4585BB2E0}"/>
              </a:ext>
            </a:extLst>
          </p:cNvPr>
          <p:cNvSpPr txBox="1"/>
          <p:nvPr/>
        </p:nvSpPr>
        <p:spPr>
          <a:xfrm>
            <a:off x="3846216" y="3755442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mutation_rate</a:t>
            </a:r>
            <a:r>
              <a:rPr lang="fr-FR" sz="2400" dirty="0"/>
              <a:t> : Taux de mutation</a:t>
            </a:r>
          </a:p>
        </p:txBody>
      </p:sp>
    </p:spTree>
    <p:extLst>
      <p:ext uri="{BB962C8B-B14F-4D97-AF65-F5344CB8AC3E}">
        <p14:creationId xmlns:p14="http://schemas.microsoft.com/office/powerpoint/2010/main" val="11625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850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5643-90D2-4D1F-A9B4-557A8C1B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8EDD5-FFBC-47FD-AB73-30E4EFFE0E7C}"/>
              </a:ext>
            </a:extLst>
          </p:cNvPr>
          <p:cNvSpPr txBox="1"/>
          <p:nvPr/>
        </p:nvSpPr>
        <p:spPr>
          <a:xfrm>
            <a:off x="287528" y="1223063"/>
            <a:ext cx="836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https://github.com/ThomasLEMERCIER/TP_AlgorithmeGenetique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928D7E-7935-43B1-9644-414EC0C8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877" y="1945518"/>
            <a:ext cx="4607682" cy="46076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92745-BD5B-4C33-AE36-20CB41B5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" y="1848729"/>
            <a:ext cx="5880588" cy="47044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ED3E78-F863-45CD-A9A3-70AC3FF9A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41" y="2039559"/>
            <a:ext cx="46386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9B8E9-71F3-4BF8-B89D-A8FC9088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B5091-40DB-4B70-BCE3-E2E82C70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542161"/>
            <a:ext cx="5315712" cy="732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Chronologie et structure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328781E-1981-4390-9920-AE50DAA455CC}"/>
              </a:ext>
            </a:extLst>
          </p:cNvPr>
          <p:cNvSpPr/>
          <p:nvPr/>
        </p:nvSpPr>
        <p:spPr>
          <a:xfrm>
            <a:off x="3783399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F964EA-C62E-477C-9708-BDF7676E2465}"/>
              </a:ext>
            </a:extLst>
          </p:cNvPr>
          <p:cNvSpPr/>
          <p:nvPr/>
        </p:nvSpPr>
        <p:spPr>
          <a:xfrm>
            <a:off x="2414847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AlgoGen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CCE1391-159C-4818-901C-64A6D8F4268B}"/>
              </a:ext>
            </a:extLst>
          </p:cNvPr>
          <p:cNvSpPr/>
          <p:nvPr/>
        </p:nvSpPr>
        <p:spPr>
          <a:xfrm>
            <a:off x="241623" y="2697186"/>
            <a:ext cx="2029968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Individual_vector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9DA52E6-ED94-4994-AAE9-485559AB2D25}"/>
              </a:ext>
            </a:extLst>
          </p:cNvPr>
          <p:cNvSpPr/>
          <p:nvPr/>
        </p:nvSpPr>
        <p:spPr>
          <a:xfrm>
            <a:off x="241623" y="4344382"/>
            <a:ext cx="2020824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Individual_path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6E6E7D84-F042-4169-849F-1ECCDC7F05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079202"/>
              </p:ext>
            </p:extLst>
          </p:nvPr>
        </p:nvGraphicFramePr>
        <p:xfrm>
          <a:off x="6225309" y="2364156"/>
          <a:ext cx="5428488" cy="361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74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92" y="1385409"/>
            <a:ext cx="10363982" cy="72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Problème d’optimisation</a:t>
            </a:r>
          </a:p>
          <a:p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6" y="2245478"/>
            <a:ext cx="5096849" cy="37790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419646" y="2922521"/>
            <a:ext cx="587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Objectif : Maximiser une fonction f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74754" y="4236706"/>
            <a:ext cx="69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« Good-</a:t>
            </a:r>
            <a:r>
              <a:rPr lang="fr-FR" sz="2400" dirty="0" err="1"/>
              <a:t>enough</a:t>
            </a:r>
            <a:r>
              <a:rPr lang="fr-FR" sz="2400" dirty="0"/>
              <a:t> » «  Fast-</a:t>
            </a:r>
            <a:r>
              <a:rPr lang="fr-FR" sz="2400" dirty="0" err="1"/>
              <a:t>enough</a:t>
            </a:r>
            <a:r>
              <a:rPr lang="fr-FR" sz="2400" dirty="0"/>
              <a:t>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96B8CA-7658-42EC-B07C-1A826673C249}"/>
              </a:ext>
            </a:extLst>
          </p:cNvPr>
          <p:cNvSpPr txBox="1"/>
          <p:nvPr/>
        </p:nvSpPr>
        <p:spPr>
          <a:xfrm>
            <a:off x="6096000" y="3244334"/>
            <a:ext cx="69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Sans hypothèse sur la fonction f (continuité, dérivabilité, etc…)  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"/>
          <a:stretch/>
        </p:blipFill>
        <p:spPr bwMode="auto">
          <a:xfrm>
            <a:off x="4446340" y="2066276"/>
            <a:ext cx="7250096" cy="39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324BF5D-C335-4CED-B5D4-DF07C662D29A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173824-9C90-4A9D-B56E-607B90E01B8E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75E610-82B5-46FA-9825-4458E93679D0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B88A3-EC08-4E24-AF31-2014BAF73959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8B81101-C752-4881-899E-6D7D22AC7D1D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72A4F8-A64D-4640-A0BF-56C102C9840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53C0289-5714-4B2B-B800-F5912E730FE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18DD7EA-EF8A-4D40-AE1E-51597352242A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F17C46-3421-46EB-8F13-DF9152666BED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C44A1036-EC3E-42C6-BD09-2AE9D8374367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E02EE0C-96DE-4697-8585-32CB26DA23BD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97027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150203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32875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472541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658166" y="4427525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076809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429590" y="3102546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256735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579073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728556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5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737727" y="2313171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761093" y="2123899"/>
            <a:ext cx="498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708008" y="1757994"/>
            <a:ext cx="2870202" cy="1785302"/>
            <a:chOff x="3373579" y="1732437"/>
            <a:chExt cx="2172856" cy="1822314"/>
          </a:xfrm>
          <a:solidFill>
            <a:schemeClr val="bg1"/>
          </a:solid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Mixte des chromosomes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Mixte des chromosomes de </a:t>
              </a:r>
              <a:r>
                <a:rPr lang="fr-FR" dirty="0">
                  <a:solidFill>
                    <a:schemeClr val="tx1"/>
                  </a:solidFill>
                </a:rPr>
                <a:t>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62746"/>
              </p:ext>
            </p:extLst>
          </p:nvPr>
        </p:nvGraphicFramePr>
        <p:xfrm>
          <a:off x="937327" y="1602076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On choisit k-individus on prends le meilleur.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Roulette </a:t>
              </a:r>
              <a:r>
                <a:rPr lang="fr-FR" sz="2000" dirty="0" err="1"/>
                <a:t>wheel</a:t>
              </a:r>
              <a:r>
                <a:rPr lang="fr-FR" sz="2000" dirty="0"/>
                <a:t> </a:t>
              </a:r>
              <a:r>
                <a:rPr lang="fr-FR" sz="2000" dirty="0" err="1"/>
                <a:t>selection</a:t>
              </a:r>
              <a:endParaRPr lang="fr-FR" sz="20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Stochastic</a:t>
              </a:r>
              <a:r>
                <a:rPr lang="fr-FR" sz="2000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00396-2699-4660-B110-FE6045A7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 d’enfants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6656F1C-0DE0-443D-9608-01E6DC79865C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1C1579-07F8-416C-BD8F-36550A865C6A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6D5A643-08D2-44D3-B36C-E99AEAB6496D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8394400-6FD8-404E-B42C-CD18854EDE8C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98944FA-329E-40C8-A58B-DA428CCEA2BD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B2D2249-030F-4D33-8CB1-FA24F052E78F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D05FCE2-C18A-45FC-A30A-B3B928CABD13}"/>
              </a:ext>
            </a:extLst>
          </p:cNvPr>
          <p:cNvSpPr/>
          <p:nvPr/>
        </p:nvSpPr>
        <p:spPr>
          <a:xfrm>
            <a:off x="283028" y="3754788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AA9DCEA-8BF5-4707-A384-382BF131F642}"/>
              </a:ext>
            </a:extLst>
          </p:cNvPr>
          <p:cNvSpPr/>
          <p:nvPr/>
        </p:nvSpPr>
        <p:spPr>
          <a:xfrm>
            <a:off x="703217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CE3D19-9C09-4111-BF80-0058B1916B9D}"/>
              </a:ext>
            </a:extLst>
          </p:cNvPr>
          <p:cNvSpPr/>
          <p:nvPr/>
        </p:nvSpPr>
        <p:spPr>
          <a:xfrm>
            <a:off x="2883143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7E924E3-3FC8-493D-8228-AACBD8BC88D4}"/>
              </a:ext>
            </a:extLst>
          </p:cNvPr>
          <p:cNvSpPr/>
          <p:nvPr/>
        </p:nvSpPr>
        <p:spPr>
          <a:xfrm>
            <a:off x="9354964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2B4F28C-FE39-4A12-995A-65523C203BFC}"/>
              </a:ext>
            </a:extLst>
          </p:cNvPr>
          <p:cNvSpPr/>
          <p:nvPr/>
        </p:nvSpPr>
        <p:spPr>
          <a:xfrm>
            <a:off x="7205481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1A9B573-AF93-4167-A3E0-5EB5E7C018C6}"/>
              </a:ext>
            </a:extLst>
          </p:cNvPr>
          <p:cNvSpPr/>
          <p:nvPr/>
        </p:nvSpPr>
        <p:spPr>
          <a:xfrm>
            <a:off x="5055998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CEACEB2-45D9-4CDB-8A4E-C6756065CCFA}"/>
              </a:ext>
            </a:extLst>
          </p:cNvPr>
          <p:cNvSpPr/>
          <p:nvPr/>
        </p:nvSpPr>
        <p:spPr>
          <a:xfrm>
            <a:off x="703217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F2A1CC-A364-4E85-BC60-8B145EE27B6B}"/>
              </a:ext>
            </a:extLst>
          </p:cNvPr>
          <p:cNvSpPr/>
          <p:nvPr/>
        </p:nvSpPr>
        <p:spPr>
          <a:xfrm>
            <a:off x="2883143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4D0EBA1-0D8E-47E5-960A-E9DCFBF077A2}"/>
              </a:ext>
            </a:extLst>
          </p:cNvPr>
          <p:cNvSpPr/>
          <p:nvPr/>
        </p:nvSpPr>
        <p:spPr>
          <a:xfrm>
            <a:off x="7205481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9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B3B807-6BE0-4569-AF1F-E79152396F01}"/>
              </a:ext>
            </a:extLst>
          </p:cNvPr>
          <p:cNvSpPr txBox="1"/>
          <p:nvPr/>
        </p:nvSpPr>
        <p:spPr>
          <a:xfrm>
            <a:off x="3535320" y="2967335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Crossover_rate</a:t>
            </a:r>
            <a:r>
              <a:rPr lang="fr-FR" sz="2400" dirty="0"/>
              <a:t> : Taux de reproduction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6F95F4-FB7D-4D23-A000-A61D66081865}"/>
              </a:ext>
            </a:extLst>
          </p:cNvPr>
          <p:cNvSpPr/>
          <p:nvPr/>
        </p:nvSpPr>
        <p:spPr>
          <a:xfrm>
            <a:off x="5063069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8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9CC1E82-A4BC-4AB4-9341-29ED29EE22A9}"/>
              </a:ext>
            </a:extLst>
          </p:cNvPr>
          <p:cNvSpPr/>
          <p:nvPr/>
        </p:nvSpPr>
        <p:spPr>
          <a:xfrm>
            <a:off x="9378336" y="530497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10</a:t>
            </a:r>
          </a:p>
        </p:txBody>
      </p:sp>
    </p:spTree>
    <p:extLst>
      <p:ext uri="{BB962C8B-B14F-4D97-AF65-F5344CB8AC3E}">
        <p14:creationId xmlns:p14="http://schemas.microsoft.com/office/powerpoint/2010/main" val="426366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4" grpId="0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1763</TotalTime>
  <Words>398</Words>
  <Application>Microsoft Office PowerPoint</Application>
  <PresentationFormat>Grand écran</PresentationFormat>
  <Paragraphs>129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Automatants</vt:lpstr>
      <vt:lpstr>Algorithme génétique</vt:lpstr>
      <vt:lpstr>Algorithme génétique : Introduction</vt:lpstr>
      <vt:lpstr>Principe</vt:lpstr>
      <vt:lpstr>Implémentation</vt:lpstr>
      <vt:lpstr>Population</vt:lpstr>
      <vt:lpstr>Implémentation</vt:lpstr>
      <vt:lpstr>Crossover - Reproduction</vt:lpstr>
      <vt:lpstr>Sélection des parents</vt:lpstr>
      <vt:lpstr>Nombre d’enfants ?</vt:lpstr>
      <vt:lpstr>Implémentation</vt:lpstr>
      <vt:lpstr>Mutation</vt:lpstr>
      <vt:lpstr>Qui mute ?</vt:lpstr>
      <vt:lpstr>Implémentation</vt:lpstr>
      <vt:lpstr>Sélection des survivants</vt:lpstr>
      <vt:lpstr>Implémentation</vt:lpstr>
      <vt:lpstr>TP</vt:lpstr>
      <vt:lpstr>TP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37</cp:revision>
  <dcterms:created xsi:type="dcterms:W3CDTF">2021-03-02T11:26:40Z</dcterms:created>
  <dcterms:modified xsi:type="dcterms:W3CDTF">2021-09-23T14:36:43Z</dcterms:modified>
</cp:coreProperties>
</file>